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9/8/2023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dirty="0" smtClean="0"/>
              <a:t>Health care and patient transport</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589213" y="409053"/>
            <a:ext cx="8915399" cy="1513751"/>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a:t>
            </a:r>
            <a:r>
              <a:rPr lang="en" b="1" dirty="0" smtClean="0"/>
              <a:t>- </a:t>
            </a:r>
            <a:r>
              <a:rPr lang="en" b="1" dirty="0" smtClean="0"/>
              <a:t>Introduction to clinical </a:t>
            </a:r>
            <a:r>
              <a:rPr lang="en" b="1" dirty="0" smtClean="0"/>
              <a:t>practice</a:t>
            </a:r>
            <a:endParaRPr lang="sr-Cyrl-RS"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Placing the </a:t>
            </a:r>
            <a:r>
              <a:rPr lang="sr-Latn-RS" b="1" dirty="0" smtClean="0"/>
              <a:t>urinal</a:t>
            </a:r>
            <a:r>
              <a:rPr lang="en" b="1" dirty="0" smtClean="0"/>
              <a:t> </a:t>
            </a:r>
            <a:r>
              <a:rPr lang="en" b="1" dirty="0" smtClean="0"/>
              <a:t>and shovel</a:t>
            </a:r>
            <a:endParaRPr lang="sr-Latn-RS" b="1" dirty="0"/>
          </a:p>
        </p:txBody>
      </p:sp>
      <p:sp>
        <p:nvSpPr>
          <p:cNvPr id="3" name="Content Placeholder 2"/>
          <p:cNvSpPr>
            <a:spLocks noGrp="1"/>
          </p:cNvSpPr>
          <p:nvPr>
            <p:ph idx="1"/>
          </p:nvPr>
        </p:nvSpPr>
        <p:spPr/>
        <p:txBody>
          <a:bodyPr>
            <a:normAutofit/>
          </a:bodyPr>
          <a:lstStyle/>
          <a:p>
            <a:r>
              <a:rPr lang="en" dirty="0" smtClean="0"/>
              <a:t>The night pot is used for the elimination of stool and urine in immobile persons</a:t>
            </a:r>
          </a:p>
          <a:p>
            <a:r>
              <a:rPr lang="en" dirty="0" smtClean="0"/>
              <a:t>Special vessels </a:t>
            </a:r>
            <a:r>
              <a:rPr lang="en" dirty="0" smtClean="0"/>
              <a:t>– </a:t>
            </a:r>
            <a:r>
              <a:rPr lang="sr-Latn-RS" dirty="0" smtClean="0"/>
              <a:t>„</a:t>
            </a:r>
            <a:r>
              <a:rPr lang="en" dirty="0" smtClean="0"/>
              <a:t>shovels</a:t>
            </a:r>
            <a:r>
              <a:rPr lang="sr-Latn-RS" dirty="0" smtClean="0"/>
              <a:t>“</a:t>
            </a:r>
            <a:r>
              <a:rPr lang="en" dirty="0" smtClean="0"/>
              <a:t> </a:t>
            </a:r>
            <a:r>
              <a:rPr lang="en" dirty="0" smtClean="0"/>
              <a:t>- are used to receive stools from immobile patients. They are made of material suitable for cleaning, disinfection and sterilization</a:t>
            </a:r>
          </a:p>
          <a:p>
            <a:r>
              <a:rPr lang="en" dirty="0" smtClean="0"/>
              <a:t>When bringing it to the patient, it must be clean, dry, warm, and a little warm water is poured into it</a:t>
            </a:r>
          </a:p>
          <a:p>
            <a:r>
              <a:rPr lang="en" dirty="0" smtClean="0"/>
              <a:t>Upon completion of urination/defecation, it is necessary to carry out the necessary toileting of the patient and cleaning and disinfection of the </a:t>
            </a:r>
            <a:r>
              <a:rPr lang="sr-Latn-RS" dirty="0" smtClean="0"/>
              <a:t>urinal</a:t>
            </a:r>
            <a:r>
              <a:rPr lang="en" dirty="0" smtClean="0"/>
              <a:t>/shovel</a:t>
            </a:r>
            <a:endParaRPr lang="en" dirty="0" smtClean="0"/>
          </a:p>
        </p:txBody>
      </p:sp>
      <p:pic>
        <p:nvPicPr>
          <p:cNvPr id="5122" name="Picture 2" descr="Резултат слика за guske i lop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757" y="5095098"/>
            <a:ext cx="2448371" cy="163224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7583" y="5107222"/>
            <a:ext cx="2433385" cy="1620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4845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Enema of the patient</a:t>
            </a:r>
            <a:endParaRPr lang="sr-Latn-RS" b="1" dirty="0"/>
          </a:p>
        </p:txBody>
      </p:sp>
      <p:sp>
        <p:nvSpPr>
          <p:cNvPr id="3" name="Content Placeholder 2"/>
          <p:cNvSpPr>
            <a:spLocks noGrp="1"/>
          </p:cNvSpPr>
          <p:nvPr>
            <p:ph idx="1"/>
          </p:nvPr>
        </p:nvSpPr>
        <p:spPr/>
        <p:txBody>
          <a:bodyPr>
            <a:normAutofit/>
          </a:bodyPr>
          <a:lstStyle/>
          <a:p>
            <a:r>
              <a:rPr lang="en" dirty="0" smtClean="0"/>
              <a:t>An enema is a medical-technical operation in which a liquid is poured into the large intestine through the anal route, most often for cleaning and emptying, but it can also be used for the purpose of establishing a diagnosis or administering medication.</a:t>
            </a:r>
          </a:p>
          <a:p>
            <a:r>
              <a:rPr lang="en" dirty="0" smtClean="0"/>
              <a:t>Enema achieves 2 main goals:</a:t>
            </a:r>
          </a:p>
          <a:p>
            <a:pPr lvl="1"/>
            <a:r>
              <a:rPr lang="en" dirty="0" smtClean="0"/>
              <a:t>Intestinal peristalsis is established</a:t>
            </a:r>
          </a:p>
          <a:p>
            <a:pPr lvl="1"/>
            <a:r>
              <a:rPr lang="en" dirty="0" smtClean="0"/>
              <a:t>Faecal masses are dissolved</a:t>
            </a:r>
          </a:p>
        </p:txBody>
      </p:sp>
      <p:pic>
        <p:nvPicPr>
          <p:cNvPr id="6148" name="Picture 4" descr="Резултат слика за kliz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2245" y="4213892"/>
            <a:ext cx="4212367" cy="2368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7018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Enema of the patient</a:t>
            </a:r>
            <a:endParaRPr lang="sr-Latn-RS" b="1" dirty="0"/>
          </a:p>
        </p:txBody>
      </p:sp>
      <p:sp>
        <p:nvSpPr>
          <p:cNvPr id="3" name="Content Placeholder 2"/>
          <p:cNvSpPr>
            <a:spLocks noGrp="1"/>
          </p:cNvSpPr>
          <p:nvPr>
            <p:ph idx="1"/>
          </p:nvPr>
        </p:nvSpPr>
        <p:spPr/>
        <p:txBody>
          <a:bodyPr>
            <a:normAutofit/>
          </a:bodyPr>
          <a:lstStyle/>
          <a:p>
            <a:r>
              <a:rPr lang="en" dirty="0" smtClean="0"/>
              <a:t>There are several types of enemas:</a:t>
            </a:r>
          </a:p>
          <a:p>
            <a:pPr lvl="1"/>
            <a:r>
              <a:rPr lang="en" b="1" dirty="0" smtClean="0"/>
              <a:t>1. evacuation </a:t>
            </a:r>
            <a:r>
              <a:rPr lang="en" dirty="0" smtClean="0"/>
              <a:t>- intended for emptying the colon</a:t>
            </a:r>
          </a:p>
          <a:p>
            <a:pPr lvl="1"/>
            <a:r>
              <a:rPr lang="en" b="1" dirty="0" smtClean="0"/>
              <a:t>2. medicinal </a:t>
            </a:r>
            <a:r>
              <a:rPr lang="en" dirty="0" smtClean="0"/>
              <a:t>- administration of therapy directly into the large intestine. After the evacuation enema, the medicine is given slowly and after the medicinal enema the patient rests for 30 minutes</a:t>
            </a:r>
          </a:p>
          <a:p>
            <a:pPr lvl="1"/>
            <a:r>
              <a:rPr lang="en" b="1" dirty="0" smtClean="0"/>
              <a:t>3. diagnostic </a:t>
            </a:r>
            <a:r>
              <a:rPr lang="en" dirty="0" smtClean="0"/>
              <a:t>- taking a stool sample and sending it to appropriate laboratory tests or injecting a contrast agent into the large intestine for the purpose of imaging - irrigography</a:t>
            </a:r>
          </a:p>
          <a:p>
            <a:pPr lvl="1"/>
            <a:r>
              <a:rPr lang="en" b="1" dirty="0" smtClean="0"/>
              <a:t>4. nutritional </a:t>
            </a:r>
            <a:r>
              <a:rPr lang="en" dirty="0" smtClean="0"/>
              <a:t>– providing nutrients, preceded by an evacuation enema or laxative</a:t>
            </a:r>
          </a:p>
        </p:txBody>
      </p:sp>
    </p:spTree>
    <p:extLst>
      <p:ext uri="{BB962C8B-B14F-4D97-AF65-F5344CB8AC3E}">
        <p14:creationId xmlns:p14="http://schemas.microsoft.com/office/powerpoint/2010/main" val="2885862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Enema of the patient</a:t>
            </a:r>
            <a:endParaRPr lang="sr-Latn-RS" b="1" dirty="0"/>
          </a:p>
        </p:txBody>
      </p:sp>
      <p:sp>
        <p:nvSpPr>
          <p:cNvPr id="3" name="Content Placeholder 2"/>
          <p:cNvSpPr>
            <a:spLocks noGrp="1"/>
          </p:cNvSpPr>
          <p:nvPr>
            <p:ph idx="1"/>
          </p:nvPr>
        </p:nvSpPr>
        <p:spPr/>
        <p:txBody>
          <a:bodyPr>
            <a:normAutofit/>
          </a:bodyPr>
          <a:lstStyle/>
          <a:p>
            <a:r>
              <a:rPr lang="en" dirty="0" smtClean="0"/>
              <a:t>The most common indications for enema use are:</a:t>
            </a:r>
          </a:p>
          <a:p>
            <a:pPr lvl="1"/>
            <a:r>
              <a:rPr lang="en" dirty="0" smtClean="0"/>
              <a:t>Constipation</a:t>
            </a:r>
          </a:p>
          <a:p>
            <a:pPr lvl="1"/>
            <a:r>
              <a:rPr lang="en" dirty="0" smtClean="0"/>
              <a:t>Conditions before and after surgical interventions</a:t>
            </a:r>
          </a:p>
          <a:p>
            <a:pPr lvl="1"/>
            <a:r>
              <a:rPr lang="en" dirty="0" smtClean="0"/>
              <a:t>Conditions before diagnostic procedures (rectoscopy, colonoscopy)</a:t>
            </a:r>
          </a:p>
          <a:p>
            <a:pPr lvl="1"/>
            <a:r>
              <a:rPr lang="en" dirty="0" smtClean="0"/>
              <a:t>Before giving birth</a:t>
            </a:r>
          </a:p>
          <a:p>
            <a:pPr lvl="1"/>
            <a:r>
              <a:rPr lang="en" dirty="0" smtClean="0"/>
              <a:t>Before all other enemas</a:t>
            </a:r>
          </a:p>
        </p:txBody>
      </p:sp>
    </p:spTree>
    <p:extLst>
      <p:ext uri="{BB962C8B-B14F-4D97-AF65-F5344CB8AC3E}">
        <p14:creationId xmlns:p14="http://schemas.microsoft.com/office/powerpoint/2010/main" val="1459826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Enema of the patient</a:t>
            </a:r>
            <a:endParaRPr lang="sr-Latn-RS" b="1" dirty="0"/>
          </a:p>
        </p:txBody>
      </p:sp>
      <p:sp>
        <p:nvSpPr>
          <p:cNvPr id="3" name="Content Placeholder 2"/>
          <p:cNvSpPr>
            <a:spLocks noGrp="1"/>
          </p:cNvSpPr>
          <p:nvPr>
            <p:ph idx="1"/>
          </p:nvPr>
        </p:nvSpPr>
        <p:spPr/>
        <p:txBody>
          <a:bodyPr>
            <a:normAutofit/>
          </a:bodyPr>
          <a:lstStyle/>
          <a:p>
            <a:r>
              <a:rPr lang="en" dirty="0" smtClean="0"/>
              <a:t>It is contraindicated to give an enema in case of:</a:t>
            </a:r>
          </a:p>
          <a:p>
            <a:pPr lvl="1"/>
            <a:r>
              <a:rPr lang="en" dirty="0" smtClean="0"/>
              <a:t>Ulcerative colitis</a:t>
            </a:r>
          </a:p>
          <a:p>
            <a:pPr lvl="1"/>
            <a:r>
              <a:rPr lang="en" dirty="0" smtClean="0"/>
              <a:t>Diverticula</a:t>
            </a:r>
          </a:p>
          <a:p>
            <a:pPr lvl="1"/>
            <a:r>
              <a:rPr lang="en" dirty="0" smtClean="0"/>
              <a:t>Bowel perforations</a:t>
            </a:r>
          </a:p>
          <a:p>
            <a:pPr lvl="1"/>
            <a:r>
              <a:rPr lang="en" dirty="0" smtClean="0"/>
              <a:t>Operative interventions on the large intestine</a:t>
            </a:r>
          </a:p>
          <a:p>
            <a:pPr lvl="1"/>
            <a:r>
              <a:rPr lang="en" dirty="0" smtClean="0"/>
              <a:t>With melena or the presence of fresh blood in the stool</a:t>
            </a:r>
          </a:p>
        </p:txBody>
      </p:sp>
    </p:spTree>
    <p:extLst>
      <p:ext uri="{BB962C8B-B14F-4D97-AF65-F5344CB8AC3E}">
        <p14:creationId xmlns:p14="http://schemas.microsoft.com/office/powerpoint/2010/main" val="198672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Enema of the patient</a:t>
            </a:r>
            <a:endParaRPr lang="sr-Latn-RS" b="1" dirty="0"/>
          </a:p>
        </p:txBody>
      </p:sp>
      <p:sp>
        <p:nvSpPr>
          <p:cNvPr id="3" name="Content Placeholder 2"/>
          <p:cNvSpPr>
            <a:spLocks noGrp="1"/>
          </p:cNvSpPr>
          <p:nvPr>
            <p:ph idx="1"/>
          </p:nvPr>
        </p:nvSpPr>
        <p:spPr/>
        <p:txBody>
          <a:bodyPr>
            <a:normAutofit/>
          </a:bodyPr>
          <a:lstStyle/>
          <a:p>
            <a:r>
              <a:rPr lang="en" dirty="0" smtClean="0"/>
              <a:t>The enema has a mechanical and chemical effect</a:t>
            </a:r>
          </a:p>
          <a:p>
            <a:r>
              <a:rPr lang="en" dirty="0" smtClean="0"/>
              <a:t>Glycerol (15-30 ml) and soap (povidone foam) are added to the water.</a:t>
            </a:r>
          </a:p>
          <a:p>
            <a:r>
              <a:rPr lang="en" dirty="0" smtClean="0"/>
              <a:t>The ingested liquid stimulates peristalsis, and warm water with soapy water dissolves fecal masses</a:t>
            </a:r>
          </a:p>
          <a:p>
            <a:r>
              <a:rPr lang="en" dirty="0" smtClean="0"/>
              <a:t>The enema system consists of:</a:t>
            </a:r>
          </a:p>
          <a:p>
            <a:pPr lvl="1"/>
            <a:r>
              <a:rPr lang="en" dirty="0" smtClean="0"/>
              <a:t>Irrigator</a:t>
            </a:r>
          </a:p>
          <a:p>
            <a:pPr lvl="1"/>
            <a:r>
              <a:rPr lang="en" dirty="0" smtClean="0"/>
              <a:t>Rubber hose</a:t>
            </a:r>
          </a:p>
          <a:p>
            <a:pPr lvl="1"/>
            <a:r>
              <a:rPr lang="en" dirty="0" smtClean="0"/>
              <a:t>Rectal extension</a:t>
            </a:r>
          </a:p>
          <a:p>
            <a:r>
              <a:rPr lang="en" dirty="0" smtClean="0"/>
              <a:t>During the enema, the patient lies on his side on the left side, with his legs slightly bent at the knees</a:t>
            </a:r>
          </a:p>
        </p:txBody>
      </p:sp>
      <p:pic>
        <p:nvPicPr>
          <p:cNvPr id="4" name="Picture 2" descr="Резултат слика за kliz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66048" y="0"/>
            <a:ext cx="1726576" cy="2589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877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Urinary bag replacement</a:t>
            </a:r>
            <a:endParaRPr lang="sr-Latn-RS" b="1" dirty="0"/>
          </a:p>
        </p:txBody>
      </p:sp>
      <p:sp>
        <p:nvSpPr>
          <p:cNvPr id="3" name="Content Placeholder 2"/>
          <p:cNvSpPr>
            <a:spLocks noGrp="1"/>
          </p:cNvSpPr>
          <p:nvPr>
            <p:ph idx="1"/>
          </p:nvPr>
        </p:nvSpPr>
        <p:spPr/>
        <p:txBody>
          <a:bodyPr>
            <a:normAutofit/>
          </a:bodyPr>
          <a:lstStyle/>
          <a:p>
            <a:r>
              <a:rPr lang="en" dirty="0" smtClean="0"/>
              <a:t>Placement of a urinary catheter (catheterization) is a procedure by which a catheter is introduced through the urethra to the bladder, in order to enable unhindered outflow of urine.</a:t>
            </a:r>
          </a:p>
          <a:p>
            <a:r>
              <a:rPr lang="en" dirty="0" smtClean="0"/>
              <a:t>A catheter is a thin sterile tube, made of soft plastic or silicone, which is used to drain urine from the bladder to the urinary bag, when urination is not possible naturally or when medical indications require it.</a:t>
            </a:r>
          </a:p>
        </p:txBody>
      </p:sp>
      <p:pic>
        <p:nvPicPr>
          <p:cNvPr id="8194" name="Picture 2" descr="Резултат слика за urinarni kate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975" y="4568795"/>
            <a:ext cx="428625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3405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Urinary bag replacement</a:t>
            </a:r>
            <a:endParaRPr lang="sr-Latn-RS" b="1" dirty="0"/>
          </a:p>
        </p:txBody>
      </p:sp>
      <p:sp>
        <p:nvSpPr>
          <p:cNvPr id="3" name="Content Placeholder 2"/>
          <p:cNvSpPr>
            <a:spLocks noGrp="1"/>
          </p:cNvSpPr>
          <p:nvPr>
            <p:ph idx="1"/>
          </p:nvPr>
        </p:nvSpPr>
        <p:spPr/>
        <p:txBody>
          <a:bodyPr>
            <a:normAutofit/>
          </a:bodyPr>
          <a:lstStyle/>
          <a:p>
            <a:r>
              <a:rPr lang="en" dirty="0" smtClean="0"/>
              <a:t>Urinary catheter placement can be a temporary or permanent patient care procedure</a:t>
            </a:r>
          </a:p>
          <a:p>
            <a:pPr lvl="1"/>
            <a:r>
              <a:rPr lang="en" b="1" dirty="0" smtClean="0"/>
              <a:t>Temporary </a:t>
            </a:r>
            <a:r>
              <a:rPr lang="en" dirty="0" smtClean="0"/>
              <a:t>- in patients with bladder neck obstruction, stroke, for easier care and measurement of diuresis and in patients in a serious medical condition</a:t>
            </a:r>
          </a:p>
          <a:p>
            <a:pPr lvl="1"/>
            <a:r>
              <a:rPr lang="en" b="1" dirty="0" smtClean="0"/>
              <a:t>Permanent </a:t>
            </a:r>
            <a:r>
              <a:rPr lang="en" dirty="0" smtClean="0"/>
              <a:t>- in incontinent patients (who do not control the act of urination), to ensure continuous and complete drainage of urine from the bladder</a:t>
            </a:r>
          </a:p>
        </p:txBody>
      </p:sp>
      <p:pic>
        <p:nvPicPr>
          <p:cNvPr id="9218" name="Picture 2" descr="Резултат слика за urinarni kateter kes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561" y="4608927"/>
            <a:ext cx="3918356" cy="224907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Резултат слика за urinarni kateter kes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6834" y="4422933"/>
            <a:ext cx="3733770" cy="2435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427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Patient monitoring and transport</a:t>
            </a:r>
            <a:endParaRPr lang="sr-Latn-RS" b="1" dirty="0"/>
          </a:p>
        </p:txBody>
      </p:sp>
      <p:sp>
        <p:nvSpPr>
          <p:cNvPr id="3" name="Content Placeholder 2"/>
          <p:cNvSpPr>
            <a:spLocks noGrp="1"/>
          </p:cNvSpPr>
          <p:nvPr>
            <p:ph idx="1"/>
          </p:nvPr>
        </p:nvSpPr>
        <p:spPr/>
        <p:txBody>
          <a:bodyPr>
            <a:normAutofit/>
          </a:bodyPr>
          <a:lstStyle/>
          <a:p>
            <a:r>
              <a:rPr lang="en" dirty="0" smtClean="0"/>
              <a:t>Monitoring and transporting patients is one of the important tasks in the work of the medical staff</a:t>
            </a:r>
          </a:p>
          <a:p>
            <a:r>
              <a:rPr lang="en" dirty="0" smtClean="0"/>
              <a:t>The monitoring of critical and vitally endangered patients is usually performed by the anesthesiology team, which consists of an anesthesiologist and an anesthesiology technician</a:t>
            </a:r>
          </a:p>
          <a:p>
            <a:r>
              <a:rPr lang="en" dirty="0" smtClean="0"/>
              <a:t>Transport of vitally endangered patients is a significant procedure, during which the patient is exposed to the occurrence and development of serious and life-threatening complications</a:t>
            </a:r>
          </a:p>
        </p:txBody>
      </p:sp>
    </p:spTree>
    <p:extLst>
      <p:ext uri="{BB962C8B-B14F-4D97-AF65-F5344CB8AC3E}">
        <p14:creationId xmlns:p14="http://schemas.microsoft.com/office/powerpoint/2010/main" val="3915448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Patient monitoring and transport</a:t>
            </a:r>
            <a:endParaRPr lang="sr-Latn-RS" b="1" dirty="0"/>
          </a:p>
        </p:txBody>
      </p:sp>
      <p:sp>
        <p:nvSpPr>
          <p:cNvPr id="3" name="Content Placeholder 2"/>
          <p:cNvSpPr>
            <a:spLocks noGrp="1"/>
          </p:cNvSpPr>
          <p:nvPr>
            <p:ph idx="1"/>
          </p:nvPr>
        </p:nvSpPr>
        <p:spPr/>
        <p:txBody>
          <a:bodyPr>
            <a:normAutofit/>
          </a:bodyPr>
          <a:lstStyle/>
          <a:p>
            <a:r>
              <a:rPr lang="en" dirty="0" smtClean="0"/>
              <a:t>The main reasons for transporting vitally endangered patients are:</a:t>
            </a:r>
          </a:p>
          <a:p>
            <a:pPr lvl="1"/>
            <a:r>
              <a:rPr lang="en" dirty="0" smtClean="0"/>
              <a:t>Transport due to the need for additional diagnostic procedures</a:t>
            </a:r>
          </a:p>
          <a:p>
            <a:pPr lvl="1"/>
            <a:r>
              <a:rPr lang="en" dirty="0"/>
              <a:t>Transport due to the need for additional </a:t>
            </a:r>
            <a:r>
              <a:rPr lang="en" dirty="0" smtClean="0"/>
              <a:t>therapeutic procedures</a:t>
            </a:r>
            <a:endParaRPr lang="sr-Cyrl-RS" dirty="0"/>
          </a:p>
          <a:p>
            <a:pPr lvl="1"/>
            <a:r>
              <a:rPr lang="en" dirty="0"/>
              <a:t>Transport due to the need </a:t>
            </a:r>
            <a:r>
              <a:rPr lang="en" dirty="0" smtClean="0"/>
              <a:t>to move the patient to his home</a:t>
            </a:r>
            <a:endParaRPr lang="sr-Cyrl-RS" dirty="0"/>
          </a:p>
        </p:txBody>
      </p:sp>
      <p:pic>
        <p:nvPicPr>
          <p:cNvPr id="10242"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3711" y="4119384"/>
            <a:ext cx="4132148" cy="2298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232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Morning care and patient care</a:t>
            </a:r>
            <a:endParaRPr lang="sr-Latn-RS" b="1" dirty="0"/>
          </a:p>
        </p:txBody>
      </p:sp>
      <p:sp>
        <p:nvSpPr>
          <p:cNvPr id="3" name="Content Placeholder 2"/>
          <p:cNvSpPr>
            <a:spLocks noGrp="1"/>
          </p:cNvSpPr>
          <p:nvPr>
            <p:ph idx="1"/>
          </p:nvPr>
        </p:nvSpPr>
        <p:spPr/>
        <p:txBody>
          <a:bodyPr>
            <a:normAutofit/>
          </a:bodyPr>
          <a:lstStyle/>
          <a:p>
            <a:r>
              <a:rPr lang="en" dirty="0" smtClean="0"/>
              <a:t>Morning treatment and care of the patient depends on the condition of the patient, the degree of expression of symptoms and signs of the disease, the applied examination and treatment procedures</a:t>
            </a:r>
          </a:p>
          <a:p>
            <a:r>
              <a:rPr lang="en" dirty="0" smtClean="0"/>
              <a:t>The basic tasks in patient care are:</a:t>
            </a:r>
          </a:p>
          <a:p>
            <a:pPr lvl="1"/>
            <a:r>
              <a:rPr lang="en" dirty="0" smtClean="0"/>
              <a:t>Maintenance of </a:t>
            </a:r>
            <a:r>
              <a:rPr lang="sr-Latn-RS" dirty="0" smtClean="0"/>
              <a:t>personal</a:t>
            </a:r>
            <a:r>
              <a:rPr lang="en" dirty="0" smtClean="0"/>
              <a:t> </a:t>
            </a:r>
            <a:r>
              <a:rPr lang="en" dirty="0" smtClean="0"/>
              <a:t>hygiene</a:t>
            </a:r>
          </a:p>
          <a:p>
            <a:pPr lvl="1"/>
            <a:r>
              <a:rPr lang="en" dirty="0" smtClean="0"/>
              <a:t>Observation of the patient</a:t>
            </a:r>
          </a:p>
          <a:p>
            <a:pPr lvl="1"/>
            <a:r>
              <a:rPr lang="en" dirty="0" smtClean="0"/>
              <a:t>Nutrition of the patient</a:t>
            </a:r>
          </a:p>
          <a:p>
            <a:pPr lvl="1"/>
            <a:r>
              <a:rPr lang="en" dirty="0" smtClean="0"/>
              <a:t>Recognizing emergency situations and providing professional first aid</a:t>
            </a:r>
          </a:p>
        </p:txBody>
      </p:sp>
    </p:spTree>
    <p:extLst>
      <p:ext uri="{BB962C8B-B14F-4D97-AF65-F5344CB8AC3E}">
        <p14:creationId xmlns:p14="http://schemas.microsoft.com/office/powerpoint/2010/main" val="12512320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Patient monitoring and transport</a:t>
            </a:r>
            <a:endParaRPr lang="sr-Latn-RS" b="1" dirty="0"/>
          </a:p>
        </p:txBody>
      </p:sp>
      <p:sp>
        <p:nvSpPr>
          <p:cNvPr id="3" name="Content Placeholder 2"/>
          <p:cNvSpPr>
            <a:spLocks noGrp="1"/>
          </p:cNvSpPr>
          <p:nvPr>
            <p:ph idx="1"/>
          </p:nvPr>
        </p:nvSpPr>
        <p:spPr/>
        <p:txBody>
          <a:bodyPr>
            <a:normAutofit/>
          </a:bodyPr>
          <a:lstStyle/>
          <a:p>
            <a:r>
              <a:rPr lang="en" dirty="0" smtClean="0"/>
              <a:t>Patient transport can be:</a:t>
            </a:r>
          </a:p>
          <a:p>
            <a:pPr lvl="1"/>
            <a:r>
              <a:rPr lang="en" b="1" dirty="0" smtClean="0"/>
              <a:t>In-hospital </a:t>
            </a:r>
            <a:r>
              <a:rPr lang="en" dirty="0" smtClean="0"/>
              <a:t>– in a wheelchair or on a hospital bed, accompanied by an anesthesiology team</a:t>
            </a:r>
          </a:p>
          <a:p>
            <a:pPr lvl="1"/>
            <a:r>
              <a:rPr lang="en" b="1" dirty="0" smtClean="0"/>
              <a:t>Inter-hospital </a:t>
            </a:r>
            <a:r>
              <a:rPr lang="en" dirty="0" smtClean="0"/>
              <a:t>- by ambulance, equipped with monitors, necessary devices (defibrillator), oxygen and medicines, accompanied by an anesthesiology team and with accompanying medical documentation</a:t>
            </a:r>
          </a:p>
          <a:p>
            <a:r>
              <a:rPr lang="en" dirty="0" smtClean="0"/>
              <a:t>Patients with spine and limb injuries require special attention during transport</a:t>
            </a:r>
            <a:endParaRPr lang="sr-Cyrl-RS" dirty="0"/>
          </a:p>
          <a:p>
            <a:pPr marL="457200" lvl="1" indent="0">
              <a:buNone/>
            </a:pPr>
            <a:endParaRPr lang="sr-Cyrl-RS" dirty="0" smtClean="0"/>
          </a:p>
        </p:txBody>
      </p:sp>
    </p:spTree>
    <p:extLst>
      <p:ext uri="{BB962C8B-B14F-4D97-AF65-F5344CB8AC3E}">
        <p14:creationId xmlns:p14="http://schemas.microsoft.com/office/powerpoint/2010/main" val="3863572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Local hygiene of the patient</a:t>
            </a:r>
            <a:endParaRPr lang="sr-Latn-RS" b="1" dirty="0"/>
          </a:p>
        </p:txBody>
      </p:sp>
      <p:sp>
        <p:nvSpPr>
          <p:cNvPr id="3" name="Content Placeholder 2"/>
          <p:cNvSpPr>
            <a:spLocks noGrp="1"/>
          </p:cNvSpPr>
          <p:nvPr>
            <p:ph idx="1"/>
          </p:nvPr>
        </p:nvSpPr>
        <p:spPr/>
        <p:txBody>
          <a:bodyPr>
            <a:normAutofit/>
          </a:bodyPr>
          <a:lstStyle/>
          <a:p>
            <a:r>
              <a:rPr lang="en" dirty="0" smtClean="0"/>
              <a:t>Maintaining personal hygiene is a daily need for a healthy person, and for a sick person it becomes a necessary action in treatment</a:t>
            </a:r>
          </a:p>
          <a:p>
            <a:r>
              <a:rPr lang="en" dirty="0" smtClean="0"/>
              <a:t>Body hygiene depends on the health culture, habits and customs of the patient</a:t>
            </a:r>
          </a:p>
          <a:p>
            <a:pPr marL="0" indent="0">
              <a:buNone/>
            </a:pPr>
            <a:endParaRPr lang="sr-Cyrl-RS" dirty="0" smtClean="0"/>
          </a:p>
          <a:p>
            <a:r>
              <a:rPr lang="en" dirty="0" smtClean="0"/>
              <a:t>Clea</a:t>
            </a:r>
            <a:r>
              <a:rPr lang="sr-Latn-RS" dirty="0" smtClean="0"/>
              <a:t>ning of the oral cavity</a:t>
            </a:r>
            <a:endParaRPr lang="en" dirty="0" smtClean="0"/>
          </a:p>
          <a:p>
            <a:r>
              <a:rPr lang="sr-Latn-RS" dirty="0" smtClean="0"/>
              <a:t>Hygiene</a:t>
            </a:r>
            <a:r>
              <a:rPr lang="en" dirty="0" smtClean="0"/>
              <a:t> </a:t>
            </a:r>
            <a:r>
              <a:rPr lang="en" dirty="0" smtClean="0"/>
              <a:t>of the axillary and groin </a:t>
            </a:r>
            <a:r>
              <a:rPr lang="en" dirty="0" smtClean="0"/>
              <a:t>area</a:t>
            </a:r>
            <a:endParaRPr lang="sr-Latn-RS" dirty="0" smtClean="0"/>
          </a:p>
          <a:p>
            <a:r>
              <a:rPr lang="sr-Latn-RS" dirty="0" smtClean="0"/>
              <a:t>Hygiene of the intimate area</a:t>
            </a:r>
            <a:endParaRPr lang="en" dirty="0" smtClean="0"/>
          </a:p>
          <a:p>
            <a:endParaRPr lang="en" dirty="0" smtClean="0"/>
          </a:p>
        </p:txBody>
      </p:sp>
      <p:pic>
        <p:nvPicPr>
          <p:cNvPr id="1026" name="Picture 2" descr="Резултат слика за patient hygie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6983" y="4456840"/>
            <a:ext cx="3147629" cy="2089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2581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a:t>H</a:t>
            </a:r>
            <a:r>
              <a:rPr lang="en" b="1" dirty="0" smtClean="0"/>
              <a:t>ygiene </a:t>
            </a:r>
            <a:r>
              <a:rPr lang="en" b="1" dirty="0" smtClean="0"/>
              <a:t>in bed</a:t>
            </a:r>
            <a:endParaRPr lang="sr-Latn-RS" b="1" dirty="0"/>
          </a:p>
        </p:txBody>
      </p:sp>
      <p:sp>
        <p:nvSpPr>
          <p:cNvPr id="3" name="Content Placeholder 2"/>
          <p:cNvSpPr>
            <a:spLocks noGrp="1"/>
          </p:cNvSpPr>
          <p:nvPr>
            <p:ph idx="1"/>
          </p:nvPr>
        </p:nvSpPr>
        <p:spPr/>
        <p:txBody>
          <a:bodyPr>
            <a:normAutofit/>
          </a:bodyPr>
          <a:lstStyle/>
          <a:p>
            <a:r>
              <a:rPr lang="en" dirty="0" smtClean="0"/>
              <a:t>Patient hygiene in bed is carried out daily by washing, bathing, washing hair and changing personal linen and bedding.</a:t>
            </a:r>
          </a:p>
          <a:p>
            <a:r>
              <a:rPr lang="en" dirty="0" smtClean="0"/>
              <a:t>In patients who must remain still, hygiene maintenance procedures should be carried out carefully, without large and tiring movements for the patient</a:t>
            </a:r>
          </a:p>
        </p:txBody>
      </p:sp>
    </p:spTree>
    <p:extLst>
      <p:ext uri="{BB962C8B-B14F-4D97-AF65-F5344CB8AC3E}">
        <p14:creationId xmlns:p14="http://schemas.microsoft.com/office/powerpoint/2010/main" val="4582897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Prevention of decubitus in the immobile patient</a:t>
            </a:r>
            <a:endParaRPr lang="sr-Latn-RS" b="1" dirty="0"/>
          </a:p>
        </p:txBody>
      </p:sp>
      <p:sp>
        <p:nvSpPr>
          <p:cNvPr id="3" name="Content Placeholder 2"/>
          <p:cNvSpPr>
            <a:spLocks noGrp="1"/>
          </p:cNvSpPr>
          <p:nvPr>
            <p:ph idx="1"/>
          </p:nvPr>
        </p:nvSpPr>
        <p:spPr/>
        <p:txBody>
          <a:bodyPr>
            <a:normAutofit/>
          </a:bodyPr>
          <a:lstStyle/>
          <a:p>
            <a:r>
              <a:rPr lang="en" dirty="0" smtClean="0"/>
              <a:t>A decubitus or decubitus wound is a localized tissue damage caused by pressure or friction on the skin and subcutaneous tissue.</a:t>
            </a:r>
          </a:p>
          <a:p>
            <a:r>
              <a:rPr lang="en" dirty="0" smtClean="0"/>
              <a:t>Parts of the body with prominent bony elements and poorly developed subcutaneous tissue are permanently exposed to pressure and are predilection places for the occurrence of pressure ulcers - occipital region, scapular ridge, sacral region, area around the elbow joints (outer side), hips, knees (outer and inner condyles</a:t>
            </a:r>
            <a:r>
              <a:rPr lang="en" dirty="0" smtClean="0"/>
              <a:t>), </a:t>
            </a:r>
            <a:r>
              <a:rPr lang="en" dirty="0" smtClean="0"/>
              <a:t>the area of the inner and outer sides of the ankle joints and the heel</a:t>
            </a:r>
          </a:p>
        </p:txBody>
      </p:sp>
      <p:pic>
        <p:nvPicPr>
          <p:cNvPr id="3074" name="Picture 2" descr="Резултат слика за decubit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834" y="4209099"/>
            <a:ext cx="2431249" cy="24312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2773" y="4833828"/>
            <a:ext cx="5163633" cy="1806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8128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Prevention of decubitus in the immobile patient</a:t>
            </a:r>
            <a:endParaRPr lang="sr-Latn-RS" b="1" dirty="0"/>
          </a:p>
        </p:txBody>
      </p:sp>
      <p:sp>
        <p:nvSpPr>
          <p:cNvPr id="3" name="Content Placeholder 2"/>
          <p:cNvSpPr>
            <a:spLocks noGrp="1"/>
          </p:cNvSpPr>
          <p:nvPr>
            <p:ph idx="1"/>
          </p:nvPr>
        </p:nvSpPr>
        <p:spPr/>
        <p:txBody>
          <a:bodyPr>
            <a:normAutofit/>
          </a:bodyPr>
          <a:lstStyle/>
          <a:p>
            <a:r>
              <a:rPr lang="en" dirty="0" smtClean="0"/>
              <a:t>There are many causes for the occurrence of decubitus, which are divided into internal and external risk factors:</a:t>
            </a:r>
          </a:p>
          <a:p>
            <a:pPr lvl="1"/>
            <a:r>
              <a:rPr lang="en" dirty="0" smtClean="0"/>
              <a:t>External (exogenous) factors - reduced mobility (immobility), insufficient, poor personal hygiene and bed linen hygiene, uncomfortable bed, dampness in the bed as a result of bodily excreta, immobilization and bandages that put pressure on tissues, malnutrition</a:t>
            </a:r>
          </a:p>
          <a:p>
            <a:pPr lvl="1"/>
            <a:r>
              <a:rPr lang="en" dirty="0" smtClean="0"/>
              <a:t>Internal (endogenous) factors - heart and kidney diseases, diabetes mellitus, nerve paresis and paralysis, postoperative conditions</a:t>
            </a:r>
          </a:p>
        </p:txBody>
      </p:sp>
    </p:spTree>
    <p:extLst>
      <p:ext uri="{BB962C8B-B14F-4D97-AF65-F5344CB8AC3E}">
        <p14:creationId xmlns:p14="http://schemas.microsoft.com/office/powerpoint/2010/main" val="2151113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Prevention of decubitus in the immobile patient</a:t>
            </a:r>
            <a:endParaRPr lang="sr-Latn-RS" b="1" dirty="0"/>
          </a:p>
        </p:txBody>
      </p:sp>
      <p:sp>
        <p:nvSpPr>
          <p:cNvPr id="3" name="Content Placeholder 2"/>
          <p:cNvSpPr>
            <a:spLocks noGrp="1"/>
          </p:cNvSpPr>
          <p:nvPr>
            <p:ph idx="1"/>
          </p:nvPr>
        </p:nvSpPr>
        <p:spPr/>
        <p:txBody>
          <a:bodyPr>
            <a:normAutofit fontScale="92500" lnSpcReduction="10000"/>
          </a:bodyPr>
          <a:lstStyle/>
          <a:p>
            <a:r>
              <a:rPr lang="en" dirty="0" smtClean="0"/>
              <a:t>Stages of decubitus:</a:t>
            </a:r>
          </a:p>
          <a:p>
            <a:pPr lvl="1"/>
            <a:r>
              <a:rPr lang="en" dirty="0" smtClean="0"/>
              <a:t>1. redness with swelling</a:t>
            </a:r>
          </a:p>
          <a:p>
            <a:pPr lvl="1"/>
            <a:r>
              <a:rPr lang="en" dirty="0" smtClean="0"/>
              <a:t>2. blisters on the skin</a:t>
            </a:r>
          </a:p>
          <a:p>
            <a:pPr lvl="1"/>
            <a:r>
              <a:rPr lang="en" dirty="0" smtClean="0"/>
              <a:t>3. appearance of wounds</a:t>
            </a:r>
          </a:p>
          <a:p>
            <a:pPr lvl="1"/>
            <a:r>
              <a:rPr lang="en" dirty="0" smtClean="0"/>
              <a:t>4. deep wounds with destroyed tissue</a:t>
            </a:r>
          </a:p>
          <a:p>
            <a:pPr lvl="1"/>
            <a:r>
              <a:rPr lang="en" dirty="0" smtClean="0"/>
              <a:t>5. multiplication of wounds</a:t>
            </a:r>
          </a:p>
          <a:p>
            <a:r>
              <a:rPr lang="en" dirty="0" smtClean="0"/>
              <a:t>Complications </a:t>
            </a:r>
            <a:r>
              <a:rPr lang="en" dirty="0"/>
              <a:t>of decubitus </a:t>
            </a:r>
            <a:r>
              <a:rPr lang="en" dirty="0" smtClean="0"/>
              <a:t>:</a:t>
            </a:r>
          </a:p>
          <a:p>
            <a:pPr lvl="1"/>
            <a:r>
              <a:rPr lang="en" dirty="0" smtClean="0"/>
              <a:t>Infection, sepsis</a:t>
            </a:r>
          </a:p>
          <a:p>
            <a:pPr lvl="1"/>
            <a:r>
              <a:rPr lang="en" dirty="0" smtClean="0"/>
              <a:t>Dehydration</a:t>
            </a:r>
          </a:p>
          <a:p>
            <a:pPr lvl="1"/>
            <a:r>
              <a:rPr lang="en" dirty="0" smtClean="0"/>
              <a:t>Deformities</a:t>
            </a:r>
          </a:p>
          <a:p>
            <a:pPr lvl="1"/>
            <a:r>
              <a:rPr lang="en" dirty="0" smtClean="0"/>
              <a:t>Osteomyelitis (bone inflammation)</a:t>
            </a:r>
          </a:p>
          <a:p>
            <a:pPr lvl="1"/>
            <a:endParaRPr lang="sr-Cyrl-RS" dirty="0"/>
          </a:p>
          <a:p>
            <a:pPr marL="457200" lvl="1" indent="0">
              <a:buNone/>
            </a:pPr>
            <a:endParaRPr lang="sr-Cyrl-RS" dirty="0" smtClean="0"/>
          </a:p>
          <a:p>
            <a:pPr marL="457200" lvl="1" indent="0">
              <a:buNone/>
            </a:pPr>
            <a:endParaRPr lang="sr-Cyrl-RS" dirty="0" smtClean="0"/>
          </a:p>
        </p:txBody>
      </p:sp>
      <p:pic>
        <p:nvPicPr>
          <p:cNvPr id="2050" name="Picture 2" descr="Резултат слика за decubitu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7843" y="2133600"/>
            <a:ext cx="3431032" cy="3218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956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Prevention of decubitus in the immobile patient</a:t>
            </a:r>
            <a:endParaRPr lang="sr-Latn-RS" b="1" dirty="0"/>
          </a:p>
        </p:txBody>
      </p:sp>
      <p:sp>
        <p:nvSpPr>
          <p:cNvPr id="3" name="Content Placeholder 2"/>
          <p:cNvSpPr>
            <a:spLocks noGrp="1"/>
          </p:cNvSpPr>
          <p:nvPr>
            <p:ph idx="1"/>
          </p:nvPr>
        </p:nvSpPr>
        <p:spPr/>
        <p:txBody>
          <a:bodyPr>
            <a:normAutofit fontScale="92500" lnSpcReduction="20000"/>
          </a:bodyPr>
          <a:lstStyle/>
          <a:p>
            <a:r>
              <a:rPr lang="en" dirty="0" smtClean="0"/>
              <a:t>To prevent the occurrence of pressure ulcers in immobile patients, the following measures are implemented:</a:t>
            </a:r>
          </a:p>
          <a:p>
            <a:pPr lvl="1"/>
            <a:r>
              <a:rPr lang="en" dirty="0" smtClean="0"/>
              <a:t>Risk assessment for the occurrence of pressure ulcers (risk assessment scale)</a:t>
            </a:r>
          </a:p>
          <a:p>
            <a:pPr lvl="1"/>
            <a:r>
              <a:rPr lang="en" dirty="0" smtClean="0"/>
              <a:t>Maintaining personal hygiene and detailed skin care</a:t>
            </a:r>
          </a:p>
          <a:p>
            <a:pPr lvl="1"/>
            <a:r>
              <a:rPr lang="en" dirty="0" smtClean="0"/>
              <a:t>Protection of prominent places</a:t>
            </a:r>
          </a:p>
          <a:p>
            <a:pPr lvl="1"/>
            <a:r>
              <a:rPr lang="en" dirty="0" smtClean="0"/>
              <a:t>Reduction of pressure on predilection places</a:t>
            </a:r>
          </a:p>
          <a:p>
            <a:pPr lvl="1"/>
            <a:r>
              <a:rPr lang="en" dirty="0" smtClean="0"/>
              <a:t>Positioning – regular body position changes (every 2 hours)</a:t>
            </a:r>
          </a:p>
          <a:p>
            <a:pPr lvl="1"/>
            <a:r>
              <a:rPr lang="en" dirty="0" smtClean="0"/>
              <a:t>Performing active and passive movements of individual parts of the body</a:t>
            </a:r>
          </a:p>
          <a:p>
            <a:pPr lvl="1"/>
            <a:r>
              <a:rPr lang="en" dirty="0" smtClean="0"/>
              <a:t>Improvement of peripheral circulation</a:t>
            </a:r>
          </a:p>
          <a:p>
            <a:pPr lvl="1"/>
            <a:r>
              <a:rPr lang="en" dirty="0" smtClean="0"/>
              <a:t>Proper nutrition</a:t>
            </a:r>
          </a:p>
          <a:p>
            <a:pPr lvl="1"/>
            <a:r>
              <a:rPr lang="en" dirty="0" smtClean="0"/>
              <a:t>Control of the patient's clothing and bedding - tightening of the bedding</a:t>
            </a:r>
          </a:p>
          <a:p>
            <a:pPr lvl="1"/>
            <a:r>
              <a:rPr lang="en" dirty="0" smtClean="0"/>
              <a:t>Application of anti-decubitus aids and pads for lying down</a:t>
            </a:r>
            <a:endParaRPr lang="sr-Cyrl-RS" dirty="0"/>
          </a:p>
          <a:p>
            <a:pPr marL="457200" lvl="1" indent="0">
              <a:buNone/>
            </a:pPr>
            <a:endParaRPr lang="sr-Cyrl-RS" dirty="0" smtClean="0"/>
          </a:p>
          <a:p>
            <a:pPr marL="457200" lvl="1" indent="0">
              <a:buNone/>
            </a:pPr>
            <a:endParaRPr lang="sr-Cyrl-RS" dirty="0" smtClean="0"/>
          </a:p>
        </p:txBody>
      </p:sp>
    </p:spTree>
    <p:extLst>
      <p:ext uri="{BB962C8B-B14F-4D97-AF65-F5344CB8AC3E}">
        <p14:creationId xmlns:p14="http://schemas.microsoft.com/office/powerpoint/2010/main" val="2459754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Changing the patient's clothes</a:t>
            </a:r>
            <a:endParaRPr lang="sr-Latn-RS" b="1" dirty="0"/>
          </a:p>
        </p:txBody>
      </p:sp>
      <p:sp>
        <p:nvSpPr>
          <p:cNvPr id="3" name="Content Placeholder 2"/>
          <p:cNvSpPr>
            <a:spLocks noGrp="1"/>
          </p:cNvSpPr>
          <p:nvPr>
            <p:ph idx="1"/>
          </p:nvPr>
        </p:nvSpPr>
        <p:spPr/>
        <p:txBody>
          <a:bodyPr>
            <a:normAutofit/>
          </a:bodyPr>
          <a:lstStyle/>
          <a:p>
            <a:r>
              <a:rPr lang="en" dirty="0" smtClean="0"/>
              <a:t>The patient must change clothes regularly</a:t>
            </a:r>
          </a:p>
          <a:p>
            <a:r>
              <a:rPr lang="en" dirty="0" smtClean="0"/>
              <a:t>Patient linen should be made of soft and natural material, always clean and dry, wide enough and without rough seams.</a:t>
            </a:r>
          </a:p>
          <a:p>
            <a:pPr marL="457200" lvl="1" indent="0">
              <a:buNone/>
            </a:pPr>
            <a:endParaRPr lang="sr-Cyrl-RS" dirty="0" smtClean="0"/>
          </a:p>
        </p:txBody>
      </p:sp>
      <p:pic>
        <p:nvPicPr>
          <p:cNvPr id="4098" name="Picture 2" descr="Резултат слика за hospital bed lin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7348" y="3670087"/>
            <a:ext cx="6206384" cy="261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306650"/>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3199</TotalTime>
  <Words>1321</Words>
  <Application>Microsoft Office PowerPoint</Application>
  <PresentationFormat>Widescreen</PresentationFormat>
  <Paragraphs>117</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Wisp</vt:lpstr>
      <vt:lpstr>Health care and patient transport</vt:lpstr>
      <vt:lpstr>Morning care and patient care</vt:lpstr>
      <vt:lpstr>Local hygiene of the patient</vt:lpstr>
      <vt:lpstr>Hygiene in bed</vt:lpstr>
      <vt:lpstr>Prevention of decubitus in the immobile patient</vt:lpstr>
      <vt:lpstr>Prevention of decubitus in the immobile patient</vt:lpstr>
      <vt:lpstr>Prevention of decubitus in the immobile patient</vt:lpstr>
      <vt:lpstr>Prevention of decubitus in the immobile patient</vt:lpstr>
      <vt:lpstr>Changing the patient's clothes</vt:lpstr>
      <vt:lpstr>Placing the urinal and shovel</vt:lpstr>
      <vt:lpstr>Enema of the patient</vt:lpstr>
      <vt:lpstr>Enema of the patient</vt:lpstr>
      <vt:lpstr>Enema of the patient</vt:lpstr>
      <vt:lpstr>Enema of the patient</vt:lpstr>
      <vt:lpstr>Enema of the patient</vt:lpstr>
      <vt:lpstr>Urinary bag replacement</vt:lpstr>
      <vt:lpstr>Urinary bag replacement</vt:lpstr>
      <vt:lpstr>Patient monitoring and transport</vt:lpstr>
      <vt:lpstr>Patient monitoring and transport</vt:lpstr>
      <vt:lpstr>Patient monitoring and transport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125</cp:revision>
  <dcterms:created xsi:type="dcterms:W3CDTF">2020-01-18T11:45:50Z</dcterms:created>
  <dcterms:modified xsi:type="dcterms:W3CDTF">2023-09-07T22:25:45Z</dcterms:modified>
</cp:coreProperties>
</file>